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69" r:id="rId2"/>
    <p:sldId id="270" r:id="rId3"/>
    <p:sldId id="353" r:id="rId4"/>
    <p:sldId id="303" r:id="rId5"/>
    <p:sldId id="304" r:id="rId6"/>
    <p:sldId id="305" r:id="rId7"/>
    <p:sldId id="306" r:id="rId8"/>
    <p:sldId id="308" r:id="rId9"/>
    <p:sldId id="274" r:id="rId10"/>
    <p:sldId id="405" r:id="rId11"/>
    <p:sldId id="309" r:id="rId12"/>
    <p:sldId id="354" r:id="rId13"/>
    <p:sldId id="355" r:id="rId14"/>
    <p:sldId id="356" r:id="rId15"/>
    <p:sldId id="357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4" r:id="rId24"/>
    <p:sldId id="413" r:id="rId25"/>
    <p:sldId id="415" r:id="rId26"/>
    <p:sldId id="417" r:id="rId27"/>
    <p:sldId id="416" r:id="rId28"/>
    <p:sldId id="418" r:id="rId29"/>
    <p:sldId id="419" r:id="rId30"/>
    <p:sldId id="443" r:id="rId31"/>
    <p:sldId id="420" r:id="rId32"/>
    <p:sldId id="421" r:id="rId33"/>
    <p:sldId id="422" r:id="rId34"/>
    <p:sldId id="423" r:id="rId35"/>
    <p:sldId id="427" r:id="rId36"/>
    <p:sldId id="426" r:id="rId37"/>
    <p:sldId id="424" r:id="rId38"/>
    <p:sldId id="425" r:id="rId39"/>
    <p:sldId id="428" r:id="rId40"/>
    <p:sldId id="429" r:id="rId41"/>
    <p:sldId id="430" r:id="rId42"/>
    <p:sldId id="432" r:id="rId43"/>
    <p:sldId id="433" r:id="rId44"/>
    <p:sldId id="434" r:id="rId45"/>
    <p:sldId id="435" r:id="rId46"/>
    <p:sldId id="436" r:id="rId47"/>
    <p:sldId id="437" r:id="rId48"/>
    <p:sldId id="438" r:id="rId49"/>
    <p:sldId id="440" r:id="rId50"/>
    <p:sldId id="444" r:id="rId51"/>
    <p:sldId id="445" r:id="rId52"/>
    <p:sldId id="446" r:id="rId53"/>
    <p:sldId id="449" r:id="rId54"/>
    <p:sldId id="452" r:id="rId55"/>
    <p:sldId id="453" r:id="rId56"/>
    <p:sldId id="455" r:id="rId57"/>
    <p:sldId id="456" r:id="rId58"/>
    <p:sldId id="457" r:id="rId59"/>
    <p:sldId id="458" r:id="rId60"/>
    <p:sldId id="459" r:id="rId61"/>
    <p:sldId id="460" r:id="rId62"/>
    <p:sldId id="461" r:id="rId63"/>
    <p:sldId id="465" r:id="rId64"/>
    <p:sldId id="462" r:id="rId65"/>
    <p:sldId id="463" r:id="rId66"/>
    <p:sldId id="464" r:id="rId67"/>
    <p:sldId id="466" r:id="rId68"/>
    <p:sldId id="467" r:id="rId69"/>
    <p:sldId id="442" r:id="rId70"/>
    <p:sldId id="448" r:id="rId7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33A"/>
    <a:srgbClr val="064339"/>
    <a:srgbClr val="18453B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7" autoAdjust="0"/>
    <p:restoredTop sz="94181"/>
  </p:normalViewPr>
  <p:slideViewPr>
    <p:cSldViewPr snapToGrid="0" snapToObjects="1" showGuides="1">
      <p:cViewPr varScale="1">
        <p:scale>
          <a:sx n="73" d="100"/>
          <a:sy n="73" d="100"/>
        </p:scale>
        <p:origin x="19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10-172D-4ABE-8DAE-3CF56EC65FFE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D2C8-EA6F-4783-ADEF-69D7C822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10A9-A767-4042-A06F-67B5283D520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354-90B8-4A26-9167-04629BAE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25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2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45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91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9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0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79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0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93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09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89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81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72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12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68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12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70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73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28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97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07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68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10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18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09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02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96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429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2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35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3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33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40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172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99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1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5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1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956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62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089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182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18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15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438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34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703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193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08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068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4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133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34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78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28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054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27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923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886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189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53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9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9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7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A78B73-D440-4B82-9E3B-BAF17BD79BE4}" type="datetime1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6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8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9DEEAB-A47E-45BA-A099-3882E6BDB966}" type="datetime1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03154"/>
            <a:ext cx="8229600" cy="8750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C36871A-CCA1-40F1-A326-C7B2951853D1}" type="datetime1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9873"/>
            <a:ext cx="8229600" cy="821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011"/>
            <a:ext cx="8229600" cy="4024165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32F2BC3-CC00-4DDD-B344-4F182799B4ED}" type="datetime1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with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4905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200" indent="18288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7DFB47D3-8159-40CD-8213-97425B8B0CB4}" type="datetime1">
              <a:rPr lang="en-US" smtClean="0"/>
              <a:t>10/13/21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F6035DD-4E03-47F0-8D09-581FC637A1BF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MSU thinner spear_green RG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253066"/>
            <a:ext cx="8229600" cy="103284"/>
          </a:xfrm>
          <a:prstGeom prst="rect">
            <a:avLst/>
          </a:prstGeom>
        </p:spPr>
      </p:pic>
      <p:pic>
        <p:nvPicPr>
          <p:cNvPr id="12" name="Picture 11" descr="PP banner wordmark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" y="0"/>
            <a:ext cx="9140953" cy="6695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618310" y="2397242"/>
            <a:ext cx="9199841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000" b="1" dirty="0"/>
              <a:t>Module 5: Model Selection and Regularization </a:t>
            </a:r>
            <a:endParaRPr lang="es-CO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A0DED-9193-4888-8A82-B65DE12F8AD2}"/>
              </a:ext>
            </a:extLst>
          </p:cNvPr>
          <p:cNvSpPr txBox="1"/>
          <p:nvPr/>
        </p:nvSpPr>
        <p:spPr>
          <a:xfrm>
            <a:off x="3327009" y="426909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64339"/>
                </a:solidFill>
              </a:rPr>
              <a:t>Oct 8</a:t>
            </a:r>
            <a:r>
              <a:rPr lang="en-US" baseline="30000" dirty="0">
                <a:solidFill>
                  <a:srgbClr val="064339"/>
                </a:solidFill>
              </a:rPr>
              <a:t>th</a:t>
            </a:r>
            <a:r>
              <a:rPr lang="en-US" dirty="0">
                <a:solidFill>
                  <a:srgbClr val="064339"/>
                </a:solidFill>
              </a:rPr>
              <a:t>, 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6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164123" y="-77372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Forward Stepwise Selection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DB6BF-2823-48E4-8A72-CD359DBA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67" y="1416972"/>
            <a:ext cx="7893133" cy="36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Forward Stepwise Selection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86443D-DBB6-4F5B-9861-A74FC60B2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2132570"/>
            <a:ext cx="9192280" cy="99060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Computational more efficient than best subset selection</a:t>
            </a: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Is it guaranteed to find the best possible model?</a:t>
            </a:r>
          </a:p>
        </p:txBody>
      </p:sp>
    </p:spTree>
    <p:extLst>
      <p:ext uri="{BB962C8B-B14F-4D97-AF65-F5344CB8AC3E}">
        <p14:creationId xmlns:p14="http://schemas.microsoft.com/office/powerpoint/2010/main" val="348233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Credit Data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E6F15-BD6D-4DEF-9308-D029C96B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000"/>
            <a:ext cx="9144000" cy="3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46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Backward Stepwise Selection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662AA-6CCD-4899-B613-BD309F93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9615"/>
            <a:ext cx="9144000" cy="299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0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Backward Stepwise Selection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AF355-83AC-4D27-8D7D-DED16C869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6200"/>
            <a:ext cx="9144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8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Backward Stepwise Selection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EA469-CB2F-4D3D-808B-485ED03D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9917"/>
            <a:ext cx="9144000" cy="291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67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Estimating Test Error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CB8F57-C6AF-40BD-A87C-F11445795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66" y="3212044"/>
            <a:ext cx="9192280" cy="99060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FF0000"/>
                </a:solidFill>
              </a:rPr>
              <a:t>CV</a:t>
            </a:r>
            <a:r>
              <a:rPr lang="en-US" altLang="zh-CN" dirty="0">
                <a:solidFill>
                  <a:srgbClr val="064339"/>
                </a:solidFill>
              </a:rPr>
              <a:t> is good but very time consuming. </a:t>
            </a: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We can indirectly estimate test error by making an</a:t>
            </a:r>
            <a:r>
              <a:rPr lang="en-US" altLang="zh-CN" dirty="0">
                <a:solidFill>
                  <a:srgbClr val="FF0000"/>
                </a:solidFill>
              </a:rPr>
              <a:t> adjustment </a:t>
            </a:r>
            <a:r>
              <a:rPr lang="en-US" altLang="zh-CN" dirty="0">
                <a:solidFill>
                  <a:srgbClr val="064339"/>
                </a:solidFill>
              </a:rPr>
              <a:t>to the training error to account for the bias due overfitting</a:t>
            </a:r>
            <a:endParaRPr lang="en-US" dirty="0">
              <a:solidFill>
                <a:srgbClr val="06433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5B522-3708-4A6F-B18D-482D9C94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00" y="677074"/>
            <a:ext cx="5220433" cy="24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0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i="1" dirty="0">
                <a:solidFill>
                  <a:schemeClr val="bg1"/>
                </a:solidFill>
              </a:rPr>
              <a:t>C</a:t>
            </a:r>
            <a:r>
              <a:rPr lang="en-US" altLang="zh-CN" sz="3500" i="1" baseline="-25000" dirty="0">
                <a:solidFill>
                  <a:schemeClr val="bg1"/>
                </a:solidFill>
              </a:rPr>
              <a:t>p</a:t>
            </a:r>
            <a:r>
              <a:rPr lang="en-US" altLang="zh-CN" sz="3500" dirty="0">
                <a:solidFill>
                  <a:schemeClr val="bg1"/>
                </a:solidFill>
              </a:rPr>
              <a:t>, AIC, BIC and Adjusted </a:t>
            </a:r>
            <a:r>
              <a:rPr lang="en-US" altLang="zh-CN" sz="3500" i="1" dirty="0">
                <a:solidFill>
                  <a:schemeClr val="bg1"/>
                </a:solidFill>
              </a:rPr>
              <a:t>R</a:t>
            </a:r>
            <a:r>
              <a:rPr lang="en-US" altLang="zh-CN" sz="3500" i="1" baseline="30000" dirty="0">
                <a:solidFill>
                  <a:schemeClr val="bg1"/>
                </a:solidFill>
              </a:rPr>
              <a:t>2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CB8F57-C6AF-40BD-A87C-F11445795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1655470"/>
            <a:ext cx="9192280" cy="99060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These methods adjust the </a:t>
            </a:r>
            <a:r>
              <a:rPr lang="en-US" altLang="zh-CN" dirty="0">
                <a:solidFill>
                  <a:srgbClr val="FF0000"/>
                </a:solidFill>
              </a:rPr>
              <a:t>training error </a:t>
            </a:r>
            <a:r>
              <a:rPr lang="en-US" altLang="zh-CN" dirty="0">
                <a:solidFill>
                  <a:srgbClr val="064339"/>
                </a:solidFill>
              </a:rPr>
              <a:t>for the </a:t>
            </a:r>
            <a:r>
              <a:rPr lang="en-US" altLang="zh-CN" dirty="0">
                <a:solidFill>
                  <a:srgbClr val="FF0000"/>
                </a:solidFill>
              </a:rPr>
              <a:t>model complexity</a:t>
            </a:r>
            <a:r>
              <a:rPr lang="en-US" altLang="zh-CN" dirty="0">
                <a:solidFill>
                  <a:srgbClr val="064339"/>
                </a:solidFill>
              </a:rPr>
              <a:t>.</a:t>
            </a: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60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i="1" dirty="0">
                <a:solidFill>
                  <a:schemeClr val="bg1"/>
                </a:solidFill>
              </a:rPr>
              <a:t>C</a:t>
            </a:r>
            <a:r>
              <a:rPr lang="en-US" altLang="zh-CN" sz="3500" i="1" baseline="-25000" dirty="0">
                <a:solidFill>
                  <a:schemeClr val="bg1"/>
                </a:solidFill>
              </a:rPr>
              <a:t>p</a:t>
            </a:r>
            <a:r>
              <a:rPr lang="en-US" altLang="zh-CN" sz="3500" dirty="0">
                <a:solidFill>
                  <a:schemeClr val="bg1"/>
                </a:solidFill>
              </a:rPr>
              <a:t>, AIC, BIC and Adjusted </a:t>
            </a:r>
            <a:r>
              <a:rPr lang="en-US" altLang="zh-CN" sz="3500" i="1" dirty="0">
                <a:solidFill>
                  <a:schemeClr val="bg1"/>
                </a:solidFill>
              </a:rPr>
              <a:t>R</a:t>
            </a:r>
            <a:r>
              <a:rPr lang="en-US" altLang="zh-CN" sz="3500" i="1" baseline="30000" dirty="0">
                <a:solidFill>
                  <a:schemeClr val="bg1"/>
                </a:solidFill>
              </a:rPr>
              <a:t>2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F27498-7507-43CD-AFBE-58567D85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6" y="701570"/>
            <a:ext cx="7957848" cy="54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6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BIC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B1255-73C1-464C-97C5-51419A299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96166" y="711728"/>
            <a:ext cx="8547106" cy="2717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48514-5F0E-419E-93EA-B300BAFEA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6"/>
          <a:stretch/>
        </p:blipFill>
        <p:spPr>
          <a:xfrm>
            <a:off x="196166" y="3527133"/>
            <a:ext cx="8547106" cy="26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2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" y="2291710"/>
            <a:ext cx="919228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The linear model has advantages in terms of its </a:t>
            </a:r>
            <a:r>
              <a:rPr lang="en-US" dirty="0">
                <a:solidFill>
                  <a:srgbClr val="FF0000"/>
                </a:solidFill>
              </a:rPr>
              <a:t>interpretability </a:t>
            </a:r>
            <a:r>
              <a:rPr lang="en-US" dirty="0">
                <a:solidFill>
                  <a:srgbClr val="064339"/>
                </a:solidFill>
              </a:rPr>
              <a:t>and often shows good </a:t>
            </a:r>
            <a:r>
              <a:rPr lang="en-US" dirty="0">
                <a:solidFill>
                  <a:srgbClr val="FF0000"/>
                </a:solidFill>
              </a:rPr>
              <a:t>predictive performance</a:t>
            </a:r>
            <a:r>
              <a:rPr lang="en-US" dirty="0">
                <a:solidFill>
                  <a:srgbClr val="064339"/>
                </a:solidFill>
              </a:rPr>
              <a:t>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How to improve linear model? Beyond Ordinary Least Square(OLS) </a:t>
            </a:r>
          </a:p>
          <a:p>
            <a:pPr marL="400050" lvl="1" indent="0">
              <a:buNone/>
            </a:pPr>
            <a:endParaRPr lang="en-US" dirty="0">
              <a:solidFill>
                <a:srgbClr val="06433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Linear Models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AC95D-0706-4912-ABDE-0228FF37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58" y="717763"/>
            <a:ext cx="6746126" cy="107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Adjusted </a:t>
            </a:r>
            <a:r>
              <a:rPr lang="en-US" altLang="zh-CN" sz="3500" i="1" dirty="0">
                <a:solidFill>
                  <a:schemeClr val="bg1"/>
                </a:solidFill>
              </a:rPr>
              <a:t>R</a:t>
            </a:r>
            <a:r>
              <a:rPr lang="en-US" altLang="zh-CN" sz="3500" i="1" baseline="30000" dirty="0">
                <a:solidFill>
                  <a:schemeClr val="bg1"/>
                </a:solidFill>
              </a:rPr>
              <a:t>2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58816-19F4-4B35-A446-1A4BEDDA5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59"/>
          <a:stretch/>
        </p:blipFill>
        <p:spPr>
          <a:xfrm>
            <a:off x="661846" y="1644093"/>
            <a:ext cx="7507705" cy="4528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C4B205-C180-4897-917D-A11FE725B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082" y="653493"/>
            <a:ext cx="3509512" cy="87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9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Credit Data Example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F31A2-6926-4456-8F19-80425AD9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100"/>
            <a:ext cx="9144000" cy="40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1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Validation and Cross-Validation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A4211-342A-4374-BA34-58C455C7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39" y="699577"/>
            <a:ext cx="6994098" cy="49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18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Credit Data Example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D2B75-2197-4F4A-9012-AFADE930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9919"/>
            <a:ext cx="9144000" cy="41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73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Validation and Cross-Validation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EF8677-9508-487D-A4AE-1B86305B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6" y="724594"/>
            <a:ext cx="7772554" cy="53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55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Shrinkage Methods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025CF-BAE6-40B1-8D01-E910DAF6B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916503"/>
            <a:ext cx="9192280" cy="514227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With large </a:t>
            </a:r>
            <a:r>
              <a:rPr lang="en-US" altLang="zh-CN" i="1" dirty="0">
                <a:solidFill>
                  <a:srgbClr val="064339"/>
                </a:solidFill>
              </a:rPr>
              <a:t>p</a:t>
            </a:r>
            <a:r>
              <a:rPr lang="en-US" altLang="zh-CN" dirty="0">
                <a:solidFill>
                  <a:srgbClr val="064339"/>
                </a:solidFill>
              </a:rPr>
              <a:t> (number of predictors), bias vs variance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The subset selection will improve the model by reduce the number of predictor and hence reduce ?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We can fit a model containing all </a:t>
            </a:r>
            <a:r>
              <a:rPr lang="en-US" altLang="zh-CN" i="1" dirty="0">
                <a:solidFill>
                  <a:srgbClr val="064339"/>
                </a:solidFill>
              </a:rPr>
              <a:t>p</a:t>
            </a:r>
            <a:r>
              <a:rPr lang="en-US" altLang="zh-CN" dirty="0">
                <a:solidFill>
                  <a:srgbClr val="064339"/>
                </a:solidFill>
              </a:rPr>
              <a:t> predictors but penalize solutions that use ‘</a:t>
            </a:r>
            <a:r>
              <a:rPr lang="en-US" altLang="zh-CN" dirty="0">
                <a:solidFill>
                  <a:srgbClr val="FF0000"/>
                </a:solidFill>
              </a:rPr>
              <a:t>too many</a:t>
            </a:r>
            <a:r>
              <a:rPr lang="en-US" altLang="zh-CN" dirty="0">
                <a:solidFill>
                  <a:srgbClr val="064339"/>
                </a:solidFill>
              </a:rPr>
              <a:t>’ of the features. This procedure will </a:t>
            </a:r>
            <a:r>
              <a:rPr lang="en-US" altLang="zh-CN" dirty="0">
                <a:solidFill>
                  <a:srgbClr val="FF0000"/>
                </a:solidFill>
              </a:rPr>
              <a:t>shrink</a:t>
            </a:r>
            <a:r>
              <a:rPr lang="en-US" altLang="zh-CN" dirty="0">
                <a:solidFill>
                  <a:srgbClr val="064339"/>
                </a:solidFill>
              </a:rPr>
              <a:t> the coefficient estimates towards zero. 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Because we constrain the coefficients, the variances of the estimate will ??. The bias will ??.</a:t>
            </a: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12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Recall: Linear Regression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35D77-39E7-4D01-BF36-8E8BF6FD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9" y="1040041"/>
            <a:ext cx="5331741" cy="45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7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Recall: Linear Regression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D73CA3-1936-4765-B06B-3ACD42FA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82" y="795738"/>
            <a:ext cx="6322500" cy="505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12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The Natural Way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745A6-A57C-43A6-9331-692F5415F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97" y="1717700"/>
            <a:ext cx="2381582" cy="50489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AAC369-9372-4C68-B92F-19DBA142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4" y="2410256"/>
            <a:ext cx="9192280" cy="5142270"/>
          </a:xfrm>
        </p:spPr>
        <p:txBody>
          <a:bodyPr/>
          <a:lstStyle/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EE4791-11FD-406C-B1DE-0E351C112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821" y="2292949"/>
            <a:ext cx="4686954" cy="45726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4E56FD-C5A2-4A60-8D6A-E3A112AEB19E}"/>
              </a:ext>
            </a:extLst>
          </p:cNvPr>
          <p:cNvSpPr txBox="1">
            <a:spLocks/>
          </p:cNvSpPr>
          <p:nvPr/>
        </p:nvSpPr>
        <p:spPr>
          <a:xfrm>
            <a:off x="119244" y="3164112"/>
            <a:ext cx="9192280" cy="51422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This L0 norm is hard to optimize since it is not continuous. </a:t>
            </a:r>
          </a:p>
          <a:p>
            <a:pPr marL="400050" lvl="1" indent="0">
              <a:buFont typeface="Arial"/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3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The Natural Way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745A6-A57C-43A6-9331-692F5415F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122" y="773523"/>
            <a:ext cx="2381582" cy="50489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AAC369-9372-4C68-B92F-19DBA142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4" y="2410256"/>
            <a:ext cx="9192280" cy="5142270"/>
          </a:xfrm>
        </p:spPr>
        <p:txBody>
          <a:bodyPr/>
          <a:lstStyle/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EE4791-11FD-406C-B1DE-0E351C112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523" y="1426715"/>
            <a:ext cx="4686954" cy="45726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4E56FD-C5A2-4A60-8D6A-E3A112AEB19E}"/>
              </a:ext>
            </a:extLst>
          </p:cNvPr>
          <p:cNvSpPr txBox="1">
            <a:spLocks/>
          </p:cNvSpPr>
          <p:nvPr/>
        </p:nvSpPr>
        <p:spPr>
          <a:xfrm>
            <a:off x="391469" y="1907022"/>
            <a:ext cx="9192280" cy="11572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Here 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This L0 norm is hard to optimize since it is not continuous. 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Relaxation the L0 norm </a:t>
            </a:r>
          </a:p>
          <a:p>
            <a:pPr marL="400050" lvl="1" indent="0">
              <a:buFont typeface="Arial"/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9F4F6-D236-449A-9116-EA6C8818D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49" y="3213535"/>
            <a:ext cx="7622327" cy="2993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AC90B8-4335-4E62-8232-526A00ABB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769" y="1991642"/>
            <a:ext cx="3787155" cy="4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Why Consider Alternatives to OLS?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046E8D-811D-416B-A5C3-BD8D62A5D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" y="1670476"/>
            <a:ext cx="9192280" cy="99060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FF0000"/>
                </a:solidFill>
              </a:rPr>
              <a:t>Prediction Accuracy</a:t>
            </a:r>
            <a:r>
              <a:rPr lang="en-US" altLang="zh-CN" dirty="0">
                <a:solidFill>
                  <a:srgbClr val="064339"/>
                </a:solidFill>
              </a:rPr>
              <a:t>: especially when </a:t>
            </a:r>
            <a:r>
              <a:rPr lang="en-US" altLang="zh-CN" i="1" dirty="0">
                <a:solidFill>
                  <a:srgbClr val="064339"/>
                </a:solidFill>
              </a:rPr>
              <a:t>p &gt; n</a:t>
            </a:r>
            <a:r>
              <a:rPr lang="en-US" altLang="zh-CN" dirty="0">
                <a:solidFill>
                  <a:srgbClr val="064339"/>
                </a:solidFill>
              </a:rPr>
              <a:t>. Need to control variance</a:t>
            </a:r>
            <a:endParaRPr lang="en-US" dirty="0">
              <a:solidFill>
                <a:srgbClr val="064339"/>
              </a:solidFill>
            </a:endParaRPr>
          </a:p>
          <a:p>
            <a:pPr lvl="1" indent="-342900"/>
            <a:r>
              <a:rPr lang="en-US" dirty="0">
                <a:solidFill>
                  <a:srgbClr val="FF0000"/>
                </a:solidFill>
              </a:rPr>
              <a:t>Model Interpretability</a:t>
            </a:r>
            <a:r>
              <a:rPr lang="en-US" dirty="0">
                <a:solidFill>
                  <a:srgbClr val="064339"/>
                </a:solidFill>
              </a:rPr>
              <a:t>: </a:t>
            </a:r>
            <a:r>
              <a:rPr lang="en-US" altLang="zh-CN" dirty="0">
                <a:solidFill>
                  <a:srgbClr val="064339"/>
                </a:solidFill>
              </a:rPr>
              <a:t>Small number of features are easier to understand and design experiment. </a:t>
            </a:r>
            <a:endParaRPr lang="en-US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3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Final Project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025CF-BAE6-40B1-8D01-E910DAF6B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916503"/>
            <a:ext cx="9192280" cy="514227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Propose a dataset you want to analyze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Student will vote to choose the top 4 next Friday.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Each student complete a project using one of these four to analyze.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This project will require a written report due on someday. </a:t>
            </a:r>
          </a:p>
        </p:txBody>
      </p:sp>
    </p:spTree>
    <p:extLst>
      <p:ext uri="{BB962C8B-B14F-4D97-AF65-F5344CB8AC3E}">
        <p14:creationId xmlns:p14="http://schemas.microsoft.com/office/powerpoint/2010/main" val="39307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Ridge Regression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AAC369-9372-4C68-B92F-19DBA142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4" y="2410256"/>
            <a:ext cx="9192280" cy="5142270"/>
          </a:xfrm>
        </p:spPr>
        <p:txBody>
          <a:bodyPr/>
          <a:lstStyle/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F5BC4-9675-46D9-B7AE-8363E5A95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596"/>
            <a:ext cx="9144000" cy="472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1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Credit Data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AAC369-9372-4C68-B92F-19DBA142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4" y="2410256"/>
            <a:ext cx="9192280" cy="5142270"/>
          </a:xfrm>
        </p:spPr>
        <p:txBody>
          <a:bodyPr/>
          <a:lstStyle/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FAC2C-6BBB-4AE1-BA63-BBD681E7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97"/>
            <a:ext cx="9144000" cy="44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Ridge Regression for Estimates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AAC369-9372-4C68-B92F-19DBA142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4" y="2410256"/>
            <a:ext cx="9192280" cy="5142270"/>
          </a:xfrm>
        </p:spPr>
        <p:txBody>
          <a:bodyPr/>
          <a:lstStyle/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F12D1-196C-44EC-94CA-40A1D2EE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6265"/>
            <a:ext cx="9144000" cy="41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Ridge Regression for Estimates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AAC369-9372-4C68-B92F-19DBA142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4" y="2410256"/>
            <a:ext cx="9192280" cy="5142270"/>
          </a:xfrm>
        </p:spPr>
        <p:txBody>
          <a:bodyPr/>
          <a:lstStyle/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4F43D-2441-498E-934B-F8C08CE8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52" y="661045"/>
            <a:ext cx="7671188" cy="55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6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Ridge Regression: Simulation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AAC369-9372-4C68-B92F-19DBA142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4" y="2410256"/>
            <a:ext cx="9192280" cy="5142270"/>
          </a:xfrm>
        </p:spPr>
        <p:txBody>
          <a:bodyPr/>
          <a:lstStyle/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7D1B-9D49-427F-BBD5-AAB66ED59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39"/>
          <a:stretch/>
        </p:blipFill>
        <p:spPr>
          <a:xfrm>
            <a:off x="531213" y="901491"/>
            <a:ext cx="7713069" cy="2829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E7C2E5-7F21-472A-80EA-4D5FD228D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74"/>
          <a:stretch/>
        </p:blipFill>
        <p:spPr>
          <a:xfrm>
            <a:off x="382745" y="3851585"/>
            <a:ext cx="7713069" cy="21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Ridge Regression: Scaling 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AAC369-9372-4C68-B92F-19DBA142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4" y="2410256"/>
            <a:ext cx="9192280" cy="5142270"/>
          </a:xfrm>
        </p:spPr>
        <p:txBody>
          <a:bodyPr/>
          <a:lstStyle/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557D0-0AFA-49AE-8C94-B9F60E9A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172"/>
            <a:ext cx="8522766" cy="57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4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Ridge Regression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C0617-3585-4798-86E0-0F1E70F4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083"/>
            <a:ext cx="9144000" cy="27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01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Convexity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9DA1E-0C6C-4512-975A-E6F1BA3D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1869"/>
            <a:ext cx="9144000" cy="190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DE6D7-1B20-4E7C-B888-A8F5941EF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1" y="3797586"/>
            <a:ext cx="9144000" cy="132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6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Convexity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B6F5C0-24F3-40BF-A40F-88379F427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916503"/>
            <a:ext cx="9192280" cy="514227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For a convex function, any </a:t>
            </a:r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en-US" altLang="zh-CN" dirty="0">
                <a:solidFill>
                  <a:srgbClr val="064339"/>
                </a:solidFill>
              </a:rPr>
              <a:t> minimizer is also the</a:t>
            </a:r>
            <a:r>
              <a:rPr lang="en-US" altLang="zh-CN" dirty="0">
                <a:solidFill>
                  <a:srgbClr val="FF0000"/>
                </a:solidFill>
              </a:rPr>
              <a:t> global </a:t>
            </a:r>
            <a:r>
              <a:rPr lang="en-US" altLang="zh-CN" dirty="0">
                <a:solidFill>
                  <a:srgbClr val="064339"/>
                </a:solidFill>
              </a:rPr>
              <a:t>minimizer!</a:t>
            </a: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5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Three Classes of Methods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CB8F57-C6AF-40BD-A87C-F11445795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901491"/>
            <a:ext cx="9192280" cy="99060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FF0000"/>
                </a:solidFill>
              </a:rPr>
              <a:t>Subset Selection</a:t>
            </a:r>
            <a:r>
              <a:rPr lang="en-US" altLang="zh-CN" dirty="0">
                <a:solidFill>
                  <a:srgbClr val="064339"/>
                </a:solidFill>
              </a:rPr>
              <a:t>. We identify a subset of the </a:t>
            </a:r>
            <a:r>
              <a:rPr lang="en-US" altLang="zh-CN" i="1" dirty="0">
                <a:solidFill>
                  <a:srgbClr val="064339"/>
                </a:solidFill>
              </a:rPr>
              <a:t>p</a:t>
            </a:r>
            <a:r>
              <a:rPr lang="en-US" altLang="zh-CN" dirty="0">
                <a:solidFill>
                  <a:srgbClr val="064339"/>
                </a:solidFill>
              </a:rPr>
              <a:t> predictors then ﬁt a model using least squares on the reduced set of variables.</a:t>
            </a:r>
          </a:p>
          <a:p>
            <a:pPr lvl="1" indent="-342900"/>
            <a:r>
              <a:rPr lang="en-US" altLang="zh-CN" dirty="0">
                <a:solidFill>
                  <a:srgbClr val="FF0000"/>
                </a:solidFill>
              </a:rPr>
              <a:t>Shrinkage</a:t>
            </a:r>
            <a:r>
              <a:rPr lang="en-US" altLang="zh-CN" dirty="0">
                <a:solidFill>
                  <a:srgbClr val="064339"/>
                </a:solidFill>
              </a:rPr>
              <a:t>. We ﬁt a model involving all </a:t>
            </a:r>
            <a:r>
              <a:rPr lang="en-US" altLang="zh-CN" i="1" dirty="0">
                <a:solidFill>
                  <a:srgbClr val="064339"/>
                </a:solidFill>
              </a:rPr>
              <a:t>p</a:t>
            </a:r>
            <a:r>
              <a:rPr lang="en-US" altLang="zh-CN" dirty="0">
                <a:solidFill>
                  <a:srgbClr val="064339"/>
                </a:solidFill>
              </a:rPr>
              <a:t> predictors, but the estimated coeﬃcients are shrunken towards zero relative to the OLS estimates. This shrinkage (also known as regularization) has the eﬀect of </a:t>
            </a:r>
            <a:r>
              <a:rPr lang="en-US" altLang="zh-CN" dirty="0">
                <a:solidFill>
                  <a:srgbClr val="FF0000"/>
                </a:solidFill>
              </a:rPr>
              <a:t>reducing</a:t>
            </a:r>
            <a:r>
              <a:rPr lang="en-US" altLang="zh-CN" dirty="0">
                <a:solidFill>
                  <a:srgbClr val="064339"/>
                </a:solidFill>
              </a:rPr>
              <a:t> variance and can also perform variable selection.</a:t>
            </a:r>
          </a:p>
          <a:p>
            <a:pPr lvl="1" indent="-342900"/>
            <a:r>
              <a:rPr lang="en-US" altLang="zh-CN" dirty="0">
                <a:solidFill>
                  <a:srgbClr val="FF0000"/>
                </a:solidFill>
              </a:rPr>
              <a:t>Dimension Reduction</a:t>
            </a:r>
            <a:r>
              <a:rPr lang="en-US" altLang="zh-CN" dirty="0">
                <a:solidFill>
                  <a:srgbClr val="064339"/>
                </a:solidFill>
              </a:rPr>
              <a:t>. We project the </a:t>
            </a:r>
            <a:r>
              <a:rPr lang="en-US" altLang="zh-CN" i="1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064339"/>
                </a:solidFill>
              </a:rPr>
              <a:t> predictors into a </a:t>
            </a:r>
            <a:r>
              <a:rPr lang="en-US" altLang="zh-CN" i="1" dirty="0">
                <a:solidFill>
                  <a:srgbClr val="064339"/>
                </a:solidFill>
              </a:rPr>
              <a:t>M</a:t>
            </a:r>
            <a:r>
              <a:rPr lang="en-US" altLang="zh-CN" dirty="0">
                <a:solidFill>
                  <a:srgbClr val="064339"/>
                </a:solidFill>
              </a:rPr>
              <a:t>-dimensional subspace, where </a:t>
            </a:r>
            <a:r>
              <a:rPr lang="en-US" altLang="zh-CN" i="1" dirty="0">
                <a:solidFill>
                  <a:srgbClr val="064339"/>
                </a:solidFill>
              </a:rPr>
              <a:t>M &lt; p</a:t>
            </a:r>
            <a:r>
              <a:rPr lang="en-US" altLang="zh-CN" dirty="0">
                <a:solidFill>
                  <a:srgbClr val="064339"/>
                </a:solidFill>
              </a:rPr>
              <a:t>. This is achieved by computing M diﬀerent </a:t>
            </a:r>
            <a:r>
              <a:rPr lang="en-US" altLang="zh-CN" i="1" dirty="0">
                <a:solidFill>
                  <a:srgbClr val="00B050"/>
                </a:solidFill>
              </a:rPr>
              <a:t>linear combinations</a:t>
            </a:r>
            <a:r>
              <a:rPr lang="en-US" altLang="zh-CN" dirty="0">
                <a:solidFill>
                  <a:srgbClr val="064339"/>
                </a:solidFill>
              </a:rPr>
              <a:t>, or </a:t>
            </a:r>
            <a:r>
              <a:rPr lang="en-US" altLang="zh-CN" i="1" dirty="0">
                <a:solidFill>
                  <a:srgbClr val="00B050"/>
                </a:solidFill>
              </a:rPr>
              <a:t>projections</a:t>
            </a:r>
            <a:r>
              <a:rPr lang="en-US" altLang="zh-CN" dirty="0">
                <a:solidFill>
                  <a:srgbClr val="064339"/>
                </a:solidFill>
              </a:rPr>
              <a:t>, of the variables. Then these </a:t>
            </a:r>
            <a:r>
              <a:rPr lang="en-US" altLang="zh-CN" i="1" dirty="0">
                <a:solidFill>
                  <a:srgbClr val="064339"/>
                </a:solidFill>
              </a:rPr>
              <a:t>M</a:t>
            </a:r>
            <a:r>
              <a:rPr lang="en-US" altLang="zh-CN" dirty="0">
                <a:solidFill>
                  <a:srgbClr val="064339"/>
                </a:solidFill>
              </a:rPr>
              <a:t> projections are used as predictors to ﬁt a linear regression model by least squares.</a:t>
            </a:r>
            <a:endParaRPr lang="en-US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5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Constrained form of Ridge regression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DBD621-06B2-4031-A331-369A1A2A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93" y="1184022"/>
            <a:ext cx="8830907" cy="1409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3D031-02FE-4493-9851-19BF899749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19" t="36928"/>
          <a:stretch/>
        </p:blipFill>
        <p:spPr>
          <a:xfrm>
            <a:off x="1563553" y="3712278"/>
            <a:ext cx="5256055" cy="1427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151A66-007F-41AA-B999-A3FE3B76E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806"/>
          <a:stretch/>
        </p:blipFill>
        <p:spPr>
          <a:xfrm>
            <a:off x="152400" y="2876451"/>
            <a:ext cx="9144000" cy="6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The LASSO Regression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7EE24A-2A71-4DA9-B93A-2E0076DFE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916503"/>
            <a:ext cx="9192280" cy="514227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Ridge regression will include all </a:t>
            </a:r>
            <a:r>
              <a:rPr lang="en-US" altLang="zh-CN" i="1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064339"/>
                </a:solidFill>
              </a:rPr>
              <a:t> predictors in the final model.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The Lasso regression can lead to a sparse model.</a:t>
            </a: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EA8B9-0331-46A2-9CC3-1A641045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5" y="1824053"/>
            <a:ext cx="6666046" cy="2136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93F68-A9F3-4608-8123-853AF5299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72" y="4337757"/>
            <a:ext cx="6966192" cy="106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8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Credit Data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903577-2C96-480E-B396-03F75FF5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419"/>
            <a:ext cx="5891249" cy="2982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744654-C3AF-493C-ADE6-613AA6D10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1" y="3402824"/>
            <a:ext cx="5767266" cy="27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50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Lasso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2F604-CFA8-4B34-A091-5A235354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503"/>
            <a:ext cx="9144000" cy="56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19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The Variable Selection of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Lasso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B53FD-1157-460C-AD85-AE195DC5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9466"/>
            <a:ext cx="9144000" cy="15464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11A1BB-F6B4-4702-BDA4-0F6D4D557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916503"/>
            <a:ext cx="9192280" cy="514227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The constrained version of Lasso</a:t>
            </a: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4C8C59-48CC-4E7D-AF8F-4C6F9A307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42" y="3055858"/>
            <a:ext cx="2664241" cy="30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Lasso and Ridge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A972F-DCE1-4D59-9541-1647D3CF8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07" y="977263"/>
            <a:ext cx="7375585" cy="465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48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Lasso vs Ridge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A57E0-2F0D-4C06-9B24-8BDB6A27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3" y="901491"/>
            <a:ext cx="8195094" cy="52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4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Lasso vs Ridge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D0042-4954-452E-98F3-CD6CFB2D6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958"/>
            <a:ext cx="9144000" cy="575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23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Lasso vs Ridge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95CE00-8D93-4D10-BEEE-71798CFD5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916503"/>
            <a:ext cx="9192280" cy="514227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Neither can dominate the other. Depends on the data.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If only a small proportion of predictors are related to the response, then Lasso wins. (We never know)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We can use cross-validation to determine</a:t>
            </a: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97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Tuning Parameters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95CE00-8D93-4D10-BEEE-71798CFD5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916503"/>
            <a:ext cx="9192280" cy="514227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Both Ridge and Lasso have a tuning parameter. 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We can use Cross-validation to tackle this.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altLang="zh-CN" dirty="0">
                <a:solidFill>
                  <a:srgbClr val="064339"/>
                </a:solidFill>
              </a:rPr>
              <a:t>Choose a grid of      values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altLang="zh-CN" dirty="0">
                <a:solidFill>
                  <a:srgbClr val="064339"/>
                </a:solidFill>
              </a:rPr>
              <a:t>Compute the cross-validation error for each value of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altLang="zh-CN" dirty="0">
                <a:solidFill>
                  <a:srgbClr val="064339"/>
                </a:solidFill>
              </a:rPr>
              <a:t>Pick the tuning parameter value with the smallest CV error.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altLang="zh-CN" dirty="0">
                <a:solidFill>
                  <a:srgbClr val="064339"/>
                </a:solidFill>
              </a:rPr>
              <a:t>Re-fit the model using all of the data and the selected value of  </a:t>
            </a: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29DB9-A4E1-4D36-8D78-02D24C1F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244" y="1854679"/>
            <a:ext cx="191911" cy="269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C3CDFE-A366-4AD7-A35B-71675BC5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89" y="2199735"/>
            <a:ext cx="225403" cy="316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365105-4BC2-434E-8AF2-20F8F3B30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439" y="2911717"/>
            <a:ext cx="185237" cy="25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Subset Selection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E23DB6-4DD6-4DF4-A804-6523E9600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170" y="2040307"/>
            <a:ext cx="9192280" cy="99060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Best subset selection</a:t>
            </a:r>
          </a:p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Stepwise selection</a:t>
            </a:r>
          </a:p>
        </p:txBody>
      </p:sp>
    </p:spTree>
    <p:extLst>
      <p:ext uri="{BB962C8B-B14F-4D97-AF65-F5344CB8AC3E}">
        <p14:creationId xmlns:p14="http://schemas.microsoft.com/office/powerpoint/2010/main" val="26653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Credit Data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EEFDD3-03EC-41C7-BBE2-1AB0CF46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4" y="1443427"/>
            <a:ext cx="7704452" cy="39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73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Credit Data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EEFDD3-03EC-41C7-BBE2-1AB0CF46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4" y="1443427"/>
            <a:ext cx="7704452" cy="39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83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Simulated Data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CFC54-2D46-40C3-A75D-C2CCB9AC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00" y="851977"/>
            <a:ext cx="8137977" cy="43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77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Dimension Reduction Methods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20A9D-780B-4847-8E51-F07B294C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5891"/>
            <a:ext cx="9144000" cy="368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2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Dimension Reduction Methods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C07F30-0CA3-4826-B284-3008956F1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" y="737854"/>
            <a:ext cx="8264501" cy="55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10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770026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Using Transformed Features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F50FD-3983-4417-AE9D-AD38A0AB2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66" y="901491"/>
            <a:ext cx="7350101" cy="497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56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Recovering Coefficients for Original Feature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A5F8D-704B-4985-B37F-C24466F93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07" y="672963"/>
            <a:ext cx="6791689" cy="50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3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Recovering Coefficients for Original Feature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85CF0-BCD5-41F2-BE87-E0306E72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491"/>
            <a:ext cx="7992275" cy="52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44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Dimension Reduction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0A1A9-6657-4693-92E1-C5B9333E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" y="901491"/>
            <a:ext cx="7189557" cy="44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02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How to Reduce Features?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D4EA0-A0FF-4DD6-86E3-E6345464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4" y="809697"/>
            <a:ext cx="6033610" cy="507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51690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Best Subset Selection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1A8B4-1014-41FA-B0D1-FE2867FF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268"/>
            <a:ext cx="9144000" cy="42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PCA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EEA6B-BCBC-4ECC-80DB-0A8460F7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11"/>
            <a:ext cx="9144000" cy="55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6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PCA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96E90-99F0-41B2-B1D0-50D05461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790"/>
            <a:ext cx="9144000" cy="409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7258BA-1EEB-4F4E-A9AC-3B4EA556E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58" y="5556835"/>
            <a:ext cx="3669350" cy="4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The Second Principal Component 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E8687-CA41-43BE-9BA7-C195E1F1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92" y="1082748"/>
            <a:ext cx="6442681" cy="46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51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Principal Components 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03FB0-2D00-4FF4-A5B7-BEF616D1D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65" y="834128"/>
            <a:ext cx="5690307" cy="51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74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Principal Component Regression (PCR) 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18175-F5B4-4E37-B1D4-7AD41566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2" y="901491"/>
            <a:ext cx="7608366" cy="50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968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PCR vs Ridge and Lasso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C8FF7-7D1A-4E72-98E6-76AC8837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474"/>
            <a:ext cx="7783633" cy="492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02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Credit Data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C6E0D-0573-4F09-91FF-798C04A14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394"/>
            <a:ext cx="9144000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57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Partial Least Square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1E756-46D2-4B2C-9FC6-33707A2CF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68" y="901491"/>
            <a:ext cx="6320091" cy="46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05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9008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Partial Least Square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95621-7376-4666-8C5B-7432FB50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3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6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Bonus Quiz 20 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AAC369-9372-4C68-B92F-19DBA142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4" y="2410256"/>
            <a:ext cx="9192280" cy="5142270"/>
          </a:xfrm>
        </p:spPr>
        <p:txBody>
          <a:bodyPr/>
          <a:lstStyle/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F12D1-196C-44EC-94CA-40A1D2EE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225"/>
            <a:ext cx="9144000" cy="410547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A849A2-4731-4CE1-A264-38416548F031}"/>
              </a:ext>
            </a:extLst>
          </p:cNvPr>
          <p:cNvSpPr txBox="1">
            <a:spLocks/>
          </p:cNvSpPr>
          <p:nvPr/>
        </p:nvSpPr>
        <p:spPr>
          <a:xfrm>
            <a:off x="-24140" y="4449553"/>
            <a:ext cx="9192280" cy="24860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Compute and record             for lambda = 0.01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Count how many times ridge estimates have a smaller error than the least square estimates.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91DA0-1157-442C-B7AF-A0E223521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66" y="4490721"/>
            <a:ext cx="695422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7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Credit Card Example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22A046-2B13-4297-9474-89D230C2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736"/>
            <a:ext cx="9144000" cy="55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066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Bonus Quiz 21 </a:t>
            </a:r>
            <a:endParaRPr lang="en-US" sz="3500" i="1" baseline="30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AAC369-9372-4C68-B92F-19DBA142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4" y="2410256"/>
            <a:ext cx="9192280" cy="5142270"/>
          </a:xfrm>
        </p:spPr>
        <p:txBody>
          <a:bodyPr/>
          <a:lstStyle/>
          <a:p>
            <a:pPr lvl="1" indent="-342900"/>
            <a:endParaRPr lang="en-US" altLang="zh-CN" dirty="0">
              <a:solidFill>
                <a:srgbClr val="064339"/>
              </a:solidFill>
            </a:endParaRPr>
          </a:p>
          <a:p>
            <a:pPr marL="400050" lvl="1" indent="0">
              <a:buNone/>
            </a:pPr>
            <a:endParaRPr lang="en-US" altLang="zh-CN" dirty="0">
              <a:solidFill>
                <a:srgbClr val="064339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A849A2-4731-4CE1-A264-38416548F031}"/>
              </a:ext>
            </a:extLst>
          </p:cNvPr>
          <p:cNvSpPr txBox="1">
            <a:spLocks/>
          </p:cNvSpPr>
          <p:nvPr/>
        </p:nvSpPr>
        <p:spPr>
          <a:xfrm>
            <a:off x="-48280" y="964403"/>
            <a:ext cx="9192280" cy="24860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Comparing the training data MSE between ordinary least square, Ridge regression (lambda = 0.1), and Lasso (lambda = 0.01), which method has the smallest training error?</a:t>
            </a:r>
          </a:p>
        </p:txBody>
      </p:sp>
    </p:spTree>
    <p:extLst>
      <p:ext uri="{BB962C8B-B14F-4D97-AF65-F5344CB8AC3E}">
        <p14:creationId xmlns:p14="http://schemas.microsoft.com/office/powerpoint/2010/main" val="29703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Stepwise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76C55-F6FA-4D25-B0AF-2A358964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3220"/>
            <a:ext cx="9144000" cy="52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2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164123" y="-77372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Forward Stepwise Selection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154912-CA91-4C29-B72E-E0574F63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916503"/>
            <a:ext cx="9192280" cy="990600"/>
          </a:xfrm>
        </p:spPr>
        <p:txBody>
          <a:bodyPr/>
          <a:lstStyle/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Forward stepwise selection begins with a model containing no predictors, and then adds predictors to the model, one-at-a-time, until all of the predictors are in the model.</a:t>
            </a: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In particular, at each step the variable that gives the greatest </a:t>
            </a:r>
            <a:r>
              <a:rPr lang="en-US" altLang="zh-CN" dirty="0">
                <a:solidFill>
                  <a:srgbClr val="FF0000"/>
                </a:solidFill>
              </a:rPr>
              <a:t>additional</a:t>
            </a:r>
            <a:r>
              <a:rPr lang="en-US" altLang="zh-CN" dirty="0">
                <a:solidFill>
                  <a:srgbClr val="064339"/>
                </a:solidFill>
              </a:rPr>
              <a:t> improvement to the ﬁt is added to the model.</a:t>
            </a:r>
          </a:p>
        </p:txBody>
      </p:sp>
    </p:spTree>
    <p:extLst>
      <p:ext uri="{BB962C8B-B14F-4D97-AF65-F5344CB8AC3E}">
        <p14:creationId xmlns:p14="http://schemas.microsoft.com/office/powerpoint/2010/main" val="19789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-Point-Wordmark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Power-Point-Wordmark (1)</Template>
  <TotalTime>30033</TotalTime>
  <Words>1063</Words>
  <Application>Microsoft Macintosh PowerPoint</Application>
  <PresentationFormat>On-screen Show (4:3)</PresentationFormat>
  <Paragraphs>254</Paragraphs>
  <Slides>70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Gotham Book</vt:lpstr>
      <vt:lpstr>Gotham-Bold</vt:lpstr>
      <vt:lpstr>Arial</vt:lpstr>
      <vt:lpstr>Calibri</vt:lpstr>
      <vt:lpstr>Wingdings</vt:lpstr>
      <vt:lpstr>Power-Point-Wordmark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Patti Althoff</dc:creator>
  <cp:lastModifiedBy>Xie, Yuying</cp:lastModifiedBy>
  <cp:revision>301</cp:revision>
  <cp:lastPrinted>2010-09-08T13:46:11Z</cp:lastPrinted>
  <dcterms:created xsi:type="dcterms:W3CDTF">2015-02-19T18:04:32Z</dcterms:created>
  <dcterms:modified xsi:type="dcterms:W3CDTF">2021-10-13T20:28:01Z</dcterms:modified>
</cp:coreProperties>
</file>